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5"/>
  </p:notesMasterIdLst>
  <p:sldIdLst>
    <p:sldId id="258" r:id="rId2"/>
    <p:sldId id="324" r:id="rId3"/>
    <p:sldId id="325" r:id="rId4"/>
    <p:sldId id="329" r:id="rId5"/>
    <p:sldId id="330" r:id="rId6"/>
    <p:sldId id="338" r:id="rId7"/>
    <p:sldId id="342" r:id="rId8"/>
    <p:sldId id="339" r:id="rId9"/>
    <p:sldId id="340" r:id="rId10"/>
    <p:sldId id="343" r:id="rId11"/>
    <p:sldId id="341" r:id="rId12"/>
    <p:sldId id="344" r:id="rId13"/>
    <p:sldId id="345" r:id="rId14"/>
    <p:sldId id="346" r:id="rId15"/>
    <p:sldId id="347" r:id="rId16"/>
    <p:sldId id="348" r:id="rId17"/>
    <p:sldId id="349" r:id="rId18"/>
    <p:sldId id="350" r:id="rId19"/>
    <p:sldId id="351" r:id="rId20"/>
    <p:sldId id="352" r:id="rId21"/>
    <p:sldId id="353" r:id="rId22"/>
    <p:sldId id="354" r:id="rId23"/>
    <p:sldId id="355" r:id="rId24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>
        <p:scale>
          <a:sx n="106" d="100"/>
          <a:sy n="106" d="100"/>
        </p:scale>
        <p:origin x="-924" y="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A145BC6-FE26-4160-8CCF-899079D7CC32}" type="datetimeFigureOut">
              <a:rPr lang="fa-IR" smtClean="0"/>
              <a:pPr/>
              <a:t>05/10/1440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BDFEB1B-C61E-462A-8CA6-E9CAA0097F77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2017981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693EA-8383-4328-8A54-D3299CA439AF}" type="datetimeFigureOut">
              <a:rPr lang="fa-IR" smtClean="0"/>
              <a:pPr/>
              <a:t>05/10/1440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B9582-C8DC-4C0E-951F-E2FC534066B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693EA-8383-4328-8A54-D3299CA439AF}" type="datetimeFigureOut">
              <a:rPr lang="fa-IR" smtClean="0"/>
              <a:pPr/>
              <a:t>05/10/1440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B9582-C8DC-4C0E-951F-E2FC534066B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693EA-8383-4328-8A54-D3299CA439AF}" type="datetimeFigureOut">
              <a:rPr lang="fa-IR" smtClean="0"/>
              <a:pPr/>
              <a:t>05/10/1440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B9582-C8DC-4C0E-951F-E2FC534066B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693EA-8383-4328-8A54-D3299CA439AF}" type="datetimeFigureOut">
              <a:rPr lang="fa-IR" smtClean="0"/>
              <a:pPr/>
              <a:t>05/10/1440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B9582-C8DC-4C0E-951F-E2FC534066B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693EA-8383-4328-8A54-D3299CA439AF}" type="datetimeFigureOut">
              <a:rPr lang="fa-IR" smtClean="0"/>
              <a:pPr/>
              <a:t>05/10/1440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B9582-C8DC-4C0E-951F-E2FC534066B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693EA-8383-4328-8A54-D3299CA439AF}" type="datetimeFigureOut">
              <a:rPr lang="fa-IR" smtClean="0"/>
              <a:pPr/>
              <a:t>05/10/1440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B9582-C8DC-4C0E-951F-E2FC534066B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693EA-8383-4328-8A54-D3299CA439AF}" type="datetimeFigureOut">
              <a:rPr lang="fa-IR" smtClean="0"/>
              <a:pPr/>
              <a:t>05/10/1440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B9582-C8DC-4C0E-951F-E2FC534066B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693EA-8383-4328-8A54-D3299CA439AF}" type="datetimeFigureOut">
              <a:rPr lang="fa-IR" smtClean="0"/>
              <a:pPr/>
              <a:t>05/10/1440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B9582-C8DC-4C0E-951F-E2FC534066B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693EA-8383-4328-8A54-D3299CA439AF}" type="datetimeFigureOut">
              <a:rPr lang="fa-IR" smtClean="0"/>
              <a:pPr/>
              <a:t>05/10/1440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B9582-C8DC-4C0E-951F-E2FC534066B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693EA-8383-4328-8A54-D3299CA439AF}" type="datetimeFigureOut">
              <a:rPr lang="fa-IR" smtClean="0"/>
              <a:pPr/>
              <a:t>05/10/1440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B9582-C8DC-4C0E-951F-E2FC534066B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693EA-8383-4328-8A54-D3299CA439AF}" type="datetimeFigureOut">
              <a:rPr lang="fa-IR" smtClean="0"/>
              <a:pPr/>
              <a:t>05/10/1440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B9582-C8DC-4C0E-951F-E2FC534066B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693EA-8383-4328-8A54-D3299CA439AF}" type="datetimeFigureOut">
              <a:rPr lang="fa-IR" smtClean="0"/>
              <a:pPr/>
              <a:t>05/10/1440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B9582-C8DC-4C0E-951F-E2FC534066B1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&#1605;&#1575;&#1583;&#1607;%2072.docx" TargetMode="External"/><Relationship Id="rId2" Type="http://schemas.openxmlformats.org/officeDocument/2006/relationships/hyperlink" Target="&#1605;&#1575;&#1583;&#1607;%2070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&#1605;&#1575;&#1583;&#1607;%2074.docx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1857364"/>
            <a:ext cx="8229600" cy="1470025"/>
          </a:xfrm>
        </p:spPr>
        <p:txBody>
          <a:bodyPr anchor="ctr">
            <a:normAutofit fontScale="90000"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fa-IR" sz="3600" dirty="0" smtClean="0">
                <a:solidFill>
                  <a:srgbClr val="FF0000"/>
                </a:solidFill>
                <a:cs typeface="B Titr" pitchFamily="2" charset="-78"/>
              </a:rPr>
              <a:t>برنامه پزشک خانواده روستایی</a:t>
            </a:r>
            <a:br>
              <a:rPr lang="fa-IR" sz="3600" dirty="0" smtClean="0">
                <a:solidFill>
                  <a:srgbClr val="FF0000"/>
                </a:solidFill>
                <a:cs typeface="B Titr" pitchFamily="2" charset="-78"/>
              </a:rPr>
            </a:br>
            <a:r>
              <a:rPr lang="fa-IR" sz="3600" dirty="0" smtClean="0">
                <a:solidFill>
                  <a:srgbClr val="FF0000"/>
                </a:solidFill>
                <a:cs typeface="B Titr" pitchFamily="2" charset="-78"/>
              </a:rPr>
              <a:t>در سال 139</a:t>
            </a:r>
            <a:r>
              <a:rPr lang="fa-IR" sz="3600" dirty="0">
                <a:solidFill>
                  <a:srgbClr val="FF0000"/>
                </a:solidFill>
                <a:cs typeface="B Titr" pitchFamily="2" charset="-78"/>
              </a:rPr>
              <a:t>7</a:t>
            </a:r>
            <a:r>
              <a:rPr lang="fa-IR" sz="3600" dirty="0" smtClean="0">
                <a:solidFill>
                  <a:srgbClr val="FF0000"/>
                </a:solidFill>
                <a:cs typeface="B Titr" pitchFamily="2" charset="-78"/>
              </a:rPr>
              <a:t>  </a:t>
            </a:r>
            <a:endParaRPr lang="fa-IR" sz="3600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335" t="11569" r="36444" b="5662"/>
          <a:stretch/>
        </p:blipFill>
        <p:spPr bwMode="auto">
          <a:xfrm>
            <a:off x="251520" y="188640"/>
            <a:ext cx="8892480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2667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Titr" panose="00000700000000000000" pitchFamily="2" charset="-78"/>
              </a:rPr>
              <a:t>تعداد ویزیت </a:t>
            </a:r>
            <a:r>
              <a:rPr lang="fa-IR" dirty="0" smtClean="0">
                <a:cs typeface="B Titr" panose="00000700000000000000" pitchFamily="2" charset="-78"/>
              </a:rPr>
              <a:t>روزانه</a:t>
            </a:r>
            <a:r>
              <a:rPr lang="en-US" dirty="0" smtClean="0">
                <a:cs typeface="B Titr" panose="00000700000000000000" pitchFamily="2" charset="-78"/>
              </a:rPr>
              <a:t> </a:t>
            </a:r>
            <a:r>
              <a:rPr lang="fa-IR" sz="2800" dirty="0" smtClean="0">
                <a:cs typeface="B Titr" panose="00000700000000000000" pitchFamily="2" charset="-78"/>
              </a:rPr>
              <a:t>(به ازای 2500 نفر)</a:t>
            </a:r>
            <a:r>
              <a:rPr lang="fa-IR" dirty="0" smtClean="0">
                <a:cs typeface="B Titr" panose="00000700000000000000" pitchFamily="2" charset="-78"/>
              </a:rPr>
              <a:t> 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61047"/>
          </a:xfrm>
        </p:spPr>
        <p:txBody>
          <a:bodyPr/>
          <a:lstStyle/>
          <a:p>
            <a:r>
              <a:rPr lang="fa-IR" b="1" dirty="0" smtClean="0">
                <a:cs typeface="B Nazanin" panose="00000400000000000000" pitchFamily="2" charset="-78"/>
              </a:rPr>
              <a:t>مراقبت مستقیم 201 نفر ماهانه</a:t>
            </a:r>
          </a:p>
          <a:p>
            <a:r>
              <a:rPr lang="fa-IR" b="1" dirty="0" smtClean="0">
                <a:cs typeface="B Nazanin" panose="00000400000000000000" pitchFamily="2" charset="-78"/>
              </a:rPr>
              <a:t>مراقبت ارجاعی 88 نفر ماهانه</a:t>
            </a:r>
          </a:p>
          <a:p>
            <a:r>
              <a:rPr lang="fa-IR" b="1" dirty="0" smtClean="0">
                <a:cs typeface="B Nazanin" panose="00000400000000000000" pitchFamily="2" charset="-78"/>
              </a:rPr>
              <a:t>ویزیت سرپایی 500 نفر ماهانه </a:t>
            </a:r>
          </a:p>
          <a:p>
            <a:pPr marL="1312863" indent="58738"/>
            <a:r>
              <a:rPr lang="fa-IR" b="1" dirty="0" smtClean="0">
                <a:cs typeface="B Nazanin" panose="00000400000000000000" pitchFamily="2" charset="-78"/>
              </a:rPr>
              <a:t>در مجموع 789 نفر ماهانه </a:t>
            </a:r>
          </a:p>
          <a:p>
            <a:pPr marL="1312863" indent="58738"/>
            <a:r>
              <a:rPr lang="fa-IR" b="1" dirty="0" smtClean="0">
                <a:cs typeface="B Nazanin" panose="00000400000000000000" pitchFamily="2" charset="-78"/>
              </a:rPr>
              <a:t>روزانه معادل </a:t>
            </a:r>
            <a:r>
              <a:rPr lang="fa-IR" b="1" u="sng" dirty="0" smtClean="0">
                <a:cs typeface="B Nazanin" panose="00000400000000000000" pitchFamily="2" charset="-78"/>
              </a:rPr>
              <a:t>32 نفر </a:t>
            </a:r>
            <a:r>
              <a:rPr lang="fa-IR" b="1" dirty="0" smtClean="0">
                <a:cs typeface="B Nazanin" panose="00000400000000000000" pitchFamily="2" charset="-78"/>
              </a:rPr>
              <a:t>ویزیت</a:t>
            </a:r>
            <a:endParaRPr lang="en-US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408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618" t="11568" r="37908" b="45193"/>
          <a:stretch/>
        </p:blipFill>
        <p:spPr bwMode="auto">
          <a:xfrm>
            <a:off x="467544" y="332656"/>
            <a:ext cx="8319341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3605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008" t="26558" r="28564" b="14461"/>
          <a:stretch/>
        </p:blipFill>
        <p:spPr bwMode="auto">
          <a:xfrm>
            <a:off x="539552" y="764704"/>
            <a:ext cx="8454774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673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dirty="0" smtClean="0">
                <a:solidFill>
                  <a:srgbClr val="FF0000"/>
                </a:solidFill>
                <a:cs typeface="B Titr" panose="00000700000000000000" pitchFamily="2" charset="-78"/>
              </a:rPr>
              <a:t>فرمول کارانه پزشک خانواده در برنامه پزشک خانواده و بیمه روستایی :</a:t>
            </a:r>
            <a:endParaRPr lang="en-US" sz="30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391" t="21212" r="54671" b="71487"/>
          <a:stretch/>
        </p:blipFill>
        <p:spPr bwMode="auto">
          <a:xfrm>
            <a:off x="179512" y="1700808"/>
            <a:ext cx="7422253" cy="107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861" t="75852" r="38328" b="18699"/>
          <a:stretch/>
        </p:blipFill>
        <p:spPr bwMode="auto">
          <a:xfrm>
            <a:off x="-5161" y="4581128"/>
            <a:ext cx="9041658" cy="630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3100513"/>
            <a:ext cx="79208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a-IR" sz="2500" b="1" dirty="0" smtClean="0">
                <a:cs typeface="B Titr" panose="00000700000000000000" pitchFamily="2" charset="-78"/>
              </a:rPr>
              <a:t>کلیه خدمات ثبت شده در سامانه * </a:t>
            </a:r>
            <a:r>
              <a:rPr lang="en-US" sz="2500" b="1" dirty="0" smtClean="0">
                <a:cs typeface="B Titr" panose="00000700000000000000" pitchFamily="2" charset="-78"/>
              </a:rPr>
              <a:t>K </a:t>
            </a:r>
            <a:r>
              <a:rPr lang="fa-IR" sz="2500" b="1" dirty="0" smtClean="0">
                <a:cs typeface="B Titr" panose="00000700000000000000" pitchFamily="2" charset="-78"/>
              </a:rPr>
              <a:t>نهایی =</a:t>
            </a:r>
            <a:r>
              <a:rPr lang="fa-IR" sz="2500" b="1" dirty="0">
                <a:cs typeface="B Titr" panose="00000700000000000000" pitchFamily="2" charset="-78"/>
              </a:rPr>
              <a:t>ارزش نهایی خدمت </a:t>
            </a:r>
            <a:endParaRPr lang="en-US" sz="2500" b="1" dirty="0">
              <a:cs typeface="B Titr" panose="00000700000000000000" pitchFamily="2" charset="-78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1835696" y="2420888"/>
            <a:ext cx="432048" cy="6705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3491880" y="3577567"/>
            <a:ext cx="432048" cy="10035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0618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427" t="13197" r="23435" b="14787"/>
          <a:stretch/>
        </p:blipFill>
        <p:spPr bwMode="auto">
          <a:xfrm>
            <a:off x="258542" y="476672"/>
            <a:ext cx="8351300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3726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99" t="13849" r="2184" b="28799"/>
          <a:stretch/>
        </p:blipFill>
        <p:spPr bwMode="auto">
          <a:xfrm>
            <a:off x="467544" y="1052736"/>
            <a:ext cx="813690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3568" y="4149080"/>
            <a:ext cx="7560840" cy="187220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a-IR" b="1" dirty="0" smtClean="0"/>
              <a:t>پیش از بارداری 1</a:t>
            </a:r>
          </a:p>
          <a:p>
            <a:r>
              <a:rPr lang="fa-IR" b="1" dirty="0" smtClean="0"/>
              <a:t>بارداری 3</a:t>
            </a:r>
          </a:p>
          <a:p>
            <a:r>
              <a:rPr lang="fa-IR" b="1" dirty="0" smtClean="0"/>
              <a:t>پس از زایمان 2</a:t>
            </a:r>
          </a:p>
          <a:p>
            <a:r>
              <a:rPr lang="fa-IR" b="1" dirty="0" smtClean="0"/>
              <a:t>باروری سالم 1 </a:t>
            </a:r>
          </a:p>
          <a:p>
            <a:r>
              <a:rPr lang="fa-IR" b="1" dirty="0" smtClean="0"/>
              <a:t>میانسالان 1 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417108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192" y="274638"/>
            <a:ext cx="2386608" cy="3730426"/>
          </a:xfrm>
        </p:spPr>
        <p:txBody>
          <a:bodyPr>
            <a:normAutofit/>
          </a:bodyPr>
          <a:lstStyle/>
          <a:p>
            <a:pPr algn="r"/>
            <a:r>
              <a:rPr lang="fa-IR" sz="2500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ضریب ماندگاری مثل پزشک </a:t>
            </a:r>
            <a:r>
              <a:rPr lang="fa-IR" b="1" dirty="0" smtClean="0">
                <a:solidFill>
                  <a:srgbClr val="FF0000"/>
                </a:solidFill>
                <a:cs typeface="B Zar" panose="00000400000000000000" pitchFamily="2" charset="-78"/>
              </a:rPr>
              <a:t/>
            </a:r>
            <a:br>
              <a:rPr lang="fa-IR" b="1" dirty="0" smtClean="0">
                <a:solidFill>
                  <a:srgbClr val="FF0000"/>
                </a:solidFill>
                <a:cs typeface="B Zar" panose="00000400000000000000" pitchFamily="2" charset="-78"/>
              </a:rPr>
            </a:br>
            <a:r>
              <a:rPr lang="fa-IR" b="1" dirty="0" smtClean="0">
                <a:solidFill>
                  <a:srgbClr val="FF0000"/>
                </a:solidFill>
                <a:cs typeface="B Zar" panose="00000400000000000000" pitchFamily="2" charset="-78"/>
              </a:rPr>
              <a:t/>
            </a:r>
            <a:br>
              <a:rPr lang="fa-IR" b="1" dirty="0" smtClean="0">
                <a:solidFill>
                  <a:srgbClr val="FF0000"/>
                </a:solidFill>
                <a:cs typeface="B Zar" panose="00000400000000000000" pitchFamily="2" charset="-78"/>
              </a:rPr>
            </a:br>
            <a:r>
              <a:rPr lang="fa-IR" sz="4000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حق بیتوته : </a:t>
            </a:r>
            <a:endParaRPr lang="en-US" sz="4000" b="1" dirty="0">
              <a:solidFill>
                <a:srgbClr val="FF0000"/>
              </a:solidFill>
              <a:cs typeface="B Zar" panose="00000400000000000000" pitchFamily="2" charset="-78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221" t="12546" r="33328" b="5988"/>
          <a:stretch/>
        </p:blipFill>
        <p:spPr bwMode="auto">
          <a:xfrm>
            <a:off x="179512" y="404664"/>
            <a:ext cx="6006122" cy="5797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eft Arrow 3"/>
          <p:cNvSpPr/>
          <p:nvPr/>
        </p:nvSpPr>
        <p:spPr>
          <a:xfrm>
            <a:off x="6732240" y="3140968"/>
            <a:ext cx="1440160" cy="9361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23343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709" t="14175" r="19404" b="21956"/>
          <a:stretch/>
        </p:blipFill>
        <p:spPr bwMode="auto">
          <a:xfrm>
            <a:off x="323528" y="1556792"/>
            <a:ext cx="8426406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7745208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محاسبه حقوق ماما </a:t>
            </a:r>
            <a:endParaRPr lang="en-US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260" t="11569" r="19038" b="31406"/>
          <a:stretch/>
        </p:blipFill>
        <p:spPr bwMode="auto">
          <a:xfrm>
            <a:off x="827584" y="1628800"/>
            <a:ext cx="7671413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2335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اصلاح نظام </a:t>
            </a:r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پرداخت</a:t>
            </a:r>
            <a:endParaRPr lang="fa-IR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1479665"/>
            <a:ext cx="8569382" cy="5328459"/>
          </a:xfrm>
        </p:spPr>
        <p:txBody>
          <a:bodyPr>
            <a:normAutofit/>
          </a:bodyPr>
          <a:lstStyle/>
          <a:p>
            <a:pPr algn="just"/>
            <a:r>
              <a:rPr lang="fa-IR" sz="3200" dirty="0">
                <a:cs typeface="B Davat" pitchFamily="2" charset="-78"/>
              </a:rPr>
              <a:t>با توجه به </a:t>
            </a:r>
            <a:r>
              <a:rPr lang="fa-IR" sz="3200" dirty="0" smtClean="0">
                <a:cs typeface="B Davat" pitchFamily="2" charset="-78"/>
              </a:rPr>
              <a:t>الزامات قانونی </a:t>
            </a:r>
            <a:r>
              <a:rPr lang="fa-IR" sz="3200" dirty="0" smtClean="0">
                <a:cs typeface="B Davat" pitchFamily="2" charset="-78"/>
                <a:hlinkClick r:id="rId2" action="ppaction://hlinkfile"/>
              </a:rPr>
              <a:t>بند ث ماده 70 قانون برنامه ششم </a:t>
            </a:r>
            <a:r>
              <a:rPr lang="fa-IR" sz="3200" dirty="0" smtClean="0">
                <a:cs typeface="B Davat" pitchFamily="2" charset="-78"/>
              </a:rPr>
              <a:t>توسعه و </a:t>
            </a:r>
            <a:r>
              <a:rPr lang="fa-IR" sz="3200" dirty="0" smtClean="0">
                <a:cs typeface="B Davat" pitchFamily="2" charset="-78"/>
                <a:hlinkClick r:id="rId3" action="ppaction://hlinkfile"/>
              </a:rPr>
              <a:t>بند الف ماده 72 </a:t>
            </a:r>
            <a:r>
              <a:rPr lang="fa-IR" sz="3200" dirty="0" smtClean="0">
                <a:cs typeface="B Davat" pitchFamily="2" charset="-78"/>
              </a:rPr>
              <a:t>در خصوص تبعیت ارائه دهندگان خدمات سلامت دولتی و غیر دولتی از سیاست های وزارت بهداشت</a:t>
            </a:r>
          </a:p>
          <a:p>
            <a:pPr algn="just"/>
            <a:r>
              <a:rPr lang="fa-IR" dirty="0">
                <a:cs typeface="B Davat" pitchFamily="2" charset="-78"/>
              </a:rPr>
              <a:t>با توجه به الزامات قانونی </a:t>
            </a:r>
            <a:r>
              <a:rPr lang="fa-IR" dirty="0">
                <a:cs typeface="B Davat" pitchFamily="2" charset="-78"/>
                <a:hlinkClick r:id="rId4" action="ppaction://hlinkfile"/>
              </a:rPr>
              <a:t>بند </a:t>
            </a:r>
            <a:r>
              <a:rPr lang="fa-IR" dirty="0" smtClean="0">
                <a:cs typeface="B Davat" pitchFamily="2" charset="-78"/>
                <a:hlinkClick r:id="rId4" action="ppaction://hlinkfile"/>
              </a:rPr>
              <a:t>الف </a:t>
            </a:r>
            <a:r>
              <a:rPr lang="fa-IR" dirty="0">
                <a:cs typeface="B Davat" pitchFamily="2" charset="-78"/>
                <a:hlinkClick r:id="rId4" action="ppaction://hlinkfile"/>
              </a:rPr>
              <a:t>ماده </a:t>
            </a:r>
            <a:r>
              <a:rPr lang="fa-IR" dirty="0" smtClean="0">
                <a:cs typeface="B Davat" pitchFamily="2" charset="-78"/>
                <a:hlinkClick r:id="rId4" action="ppaction://hlinkfile"/>
              </a:rPr>
              <a:t>74 </a:t>
            </a:r>
            <a:r>
              <a:rPr lang="fa-IR" dirty="0">
                <a:cs typeface="B Davat" pitchFamily="2" charset="-78"/>
                <a:hlinkClick r:id="rId4" action="ppaction://hlinkfile"/>
              </a:rPr>
              <a:t>قانون برنامه ششم </a:t>
            </a:r>
            <a:r>
              <a:rPr lang="fa-IR" dirty="0" smtClean="0">
                <a:cs typeface="B Davat" pitchFamily="2" charset="-78"/>
                <a:hlinkClick r:id="rId4" action="ppaction://hlinkfile"/>
              </a:rPr>
              <a:t>توسعه</a:t>
            </a:r>
            <a:r>
              <a:rPr lang="fa-IR" dirty="0" smtClean="0">
                <a:cs typeface="B Davat" pitchFamily="2" charset="-78"/>
              </a:rPr>
              <a:t> </a:t>
            </a:r>
            <a:r>
              <a:rPr lang="fa-IR" dirty="0" err="1" smtClean="0">
                <a:cs typeface="B Davat" pitchFamily="2" charset="-78"/>
              </a:rPr>
              <a:t>درخصوص</a:t>
            </a:r>
            <a:r>
              <a:rPr lang="fa-IR" dirty="0" smtClean="0">
                <a:cs typeface="B Davat" pitchFamily="2" charset="-78"/>
              </a:rPr>
              <a:t> استقرار سامانه الکترونیکی ارائه خدمات </a:t>
            </a:r>
            <a:endParaRPr lang="fa-IR" sz="3200" dirty="0" smtClean="0">
              <a:cs typeface="B Davat" pitchFamily="2" charset="-78"/>
            </a:endParaRPr>
          </a:p>
          <a:p>
            <a:pPr algn="just"/>
            <a:r>
              <a:rPr lang="fa-IR" dirty="0">
                <a:cs typeface="B Davat" pitchFamily="2" charset="-78"/>
              </a:rPr>
              <a:t>با توجه به الزامات قانونی </a:t>
            </a:r>
            <a:r>
              <a:rPr lang="fa-IR" dirty="0">
                <a:cs typeface="B Davat" pitchFamily="2" charset="-78"/>
                <a:hlinkClick r:id="rId4" action="ppaction://hlinkfile"/>
              </a:rPr>
              <a:t>بند ث ماده </a:t>
            </a:r>
            <a:r>
              <a:rPr lang="fa-IR" dirty="0" smtClean="0">
                <a:cs typeface="B Davat" pitchFamily="2" charset="-78"/>
                <a:hlinkClick r:id="rId4" action="ppaction://hlinkfile"/>
              </a:rPr>
              <a:t>74 </a:t>
            </a:r>
            <a:r>
              <a:rPr lang="fa-IR" dirty="0">
                <a:cs typeface="B Davat" pitchFamily="2" charset="-78"/>
                <a:hlinkClick r:id="rId4" action="ppaction://hlinkfile"/>
              </a:rPr>
              <a:t>قانون برنامه ششم توسعه </a:t>
            </a:r>
            <a:r>
              <a:rPr lang="fa-IR" dirty="0">
                <a:cs typeface="B Davat" pitchFamily="2" charset="-78"/>
              </a:rPr>
              <a:t>در </a:t>
            </a:r>
            <a:r>
              <a:rPr lang="fa-IR" sz="3200" dirty="0" smtClean="0">
                <a:cs typeface="B Davat" pitchFamily="2" charset="-78"/>
              </a:rPr>
              <a:t>خصوص  </a:t>
            </a:r>
            <a:r>
              <a:rPr lang="fa-IR" sz="3200" dirty="0">
                <a:cs typeface="B Davat" pitchFamily="2" charset="-78"/>
              </a:rPr>
              <a:t>پرداخت مبتنی بر عملکرد، ضرورت دارد </a:t>
            </a:r>
            <a:r>
              <a:rPr lang="fa-IR" dirty="0" smtClean="0">
                <a:cs typeface="B Davat" pitchFamily="2" charset="-78"/>
              </a:rPr>
              <a:t>نظام پرداخت </a:t>
            </a:r>
            <a:r>
              <a:rPr lang="fa-IR" sz="3200" dirty="0" smtClean="0">
                <a:cs typeface="B Davat" pitchFamily="2" charset="-78"/>
              </a:rPr>
              <a:t>متناسب </a:t>
            </a:r>
            <a:r>
              <a:rPr lang="fa-IR" sz="3200" dirty="0">
                <a:cs typeface="B Davat" pitchFamily="2" charset="-78"/>
              </a:rPr>
              <a:t>با </a:t>
            </a:r>
            <a:r>
              <a:rPr lang="fa-IR" sz="3200" dirty="0">
                <a:solidFill>
                  <a:srgbClr val="FF0000"/>
                </a:solidFill>
                <a:cs typeface="B Davat" pitchFamily="2" charset="-78"/>
              </a:rPr>
              <a:t>پوشش جمعیت و خدمات راستی آزمایی شده </a:t>
            </a:r>
            <a:r>
              <a:rPr lang="fa-IR" sz="3200" dirty="0">
                <a:cs typeface="B Davat" pitchFamily="2" charset="-78"/>
              </a:rPr>
              <a:t>محاسبه و تخصیص یابد.</a:t>
            </a:r>
          </a:p>
          <a:p>
            <a:pPr algn="just"/>
            <a:r>
              <a:rPr lang="fa-IR" sz="3200" dirty="0">
                <a:cs typeface="B Davat" pitchFamily="2" charset="-78"/>
              </a:rPr>
              <a:t> </a:t>
            </a:r>
            <a:endParaRPr lang="fa-IR" sz="3200" dirty="0"/>
          </a:p>
        </p:txBody>
      </p:sp>
    </p:spTree>
    <p:extLst>
      <p:ext uri="{BB962C8B-B14F-4D97-AF65-F5344CB8AC3E}">
        <p14:creationId xmlns="" xmlns:p14="http://schemas.microsoft.com/office/powerpoint/2010/main" val="91613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حقوق دندانپزشک </a:t>
            </a:r>
            <a:endParaRPr lang="en-US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426" t="25906" r="19222" b="19349"/>
          <a:stretch/>
        </p:blipFill>
        <p:spPr bwMode="auto">
          <a:xfrm>
            <a:off x="251520" y="1628800"/>
            <a:ext cx="8558666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284772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824" t="9288" r="29664" b="7292"/>
          <a:stretch/>
        </p:blipFill>
        <p:spPr bwMode="auto">
          <a:xfrm>
            <a:off x="971600" y="404664"/>
            <a:ext cx="7200800" cy="6083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776745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191" t="48716" r="29847" b="15765"/>
          <a:stretch/>
        </p:blipFill>
        <p:spPr bwMode="auto">
          <a:xfrm>
            <a:off x="467544" y="1340768"/>
            <a:ext cx="8323863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527182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824" t="22647" r="30214" b="40204"/>
          <a:stretch/>
        </p:blipFill>
        <p:spPr bwMode="auto">
          <a:xfrm>
            <a:off x="683568" y="1700808"/>
            <a:ext cx="7615140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محاسبه حقوق دندانپزشک </a:t>
            </a:r>
            <a:endParaRPr lang="en-US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6777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lnSpc>
                <a:spcPct val="200000"/>
              </a:lnSpc>
            </a:pPr>
            <a:r>
              <a:rPr lang="fa-IR" b="1" dirty="0" smtClean="0">
                <a:cs typeface="B Davat" pitchFamily="2" charset="-78"/>
              </a:rPr>
              <a:t>در حال حاضر در برنامه پزشك خانواده روستایی مکانیسم پرداخت به صورت </a:t>
            </a:r>
            <a:r>
              <a:rPr lang="en-US" b="1" dirty="0" smtClean="0">
                <a:cs typeface="B Davat" pitchFamily="2" charset="-78"/>
              </a:rPr>
              <a:t>PER CAPITA</a:t>
            </a:r>
            <a:r>
              <a:rPr lang="fa-IR" b="1" dirty="0" smtClean="0">
                <a:cs typeface="B Davat" pitchFamily="2" charset="-78"/>
              </a:rPr>
              <a:t> می باشدوسرانه به ازای جمعیت تحت پوشش براساس فاکتورهای تاثیرگذار درفرمول مکانیسم پرداخت انجام پذیراست. </a:t>
            </a:r>
          </a:p>
          <a:p>
            <a:pPr marL="109728" indent="0">
              <a:lnSpc>
                <a:spcPct val="200000"/>
              </a:lnSpc>
              <a:buNone/>
            </a:pPr>
            <a:r>
              <a:rPr lang="fa-IR" b="1" dirty="0" smtClean="0">
                <a:cs typeface="B Davat" pitchFamily="2" charset="-78"/>
              </a:rPr>
              <a:t>پیامد های نامطلوب: </a:t>
            </a:r>
          </a:p>
          <a:p>
            <a:pPr>
              <a:lnSpc>
                <a:spcPct val="200000"/>
              </a:lnSpc>
            </a:pPr>
            <a:r>
              <a:rPr lang="fa-IR" b="1" dirty="0" smtClean="0">
                <a:cs typeface="B Davat" pitchFamily="2" charset="-78"/>
              </a:rPr>
              <a:t>پرداخت حقوق یا سرانه بدون تطبیق با عملکرد</a:t>
            </a:r>
          </a:p>
          <a:p>
            <a:pPr>
              <a:lnSpc>
                <a:spcPct val="200000"/>
              </a:lnSpc>
            </a:pPr>
            <a:r>
              <a:rPr lang="fa-IR" b="1" dirty="0" smtClean="0">
                <a:cs typeface="B Davat" pitchFamily="2" charset="-78"/>
              </a:rPr>
              <a:t>پرداخت به ازای خدمت ارایه نشده</a:t>
            </a:r>
            <a:endParaRPr lang="en-US" b="1" dirty="0" smtClean="0">
              <a:cs typeface="B Davat" pitchFamily="2" charset="-78"/>
            </a:endParaRPr>
          </a:p>
          <a:p>
            <a:pPr algn="just">
              <a:lnSpc>
                <a:spcPct val="200000"/>
              </a:lnSpc>
            </a:pPr>
            <a:endParaRPr lang="en-US" b="1" dirty="0" smtClean="0">
              <a:cs typeface="B Davat" pitchFamily="2" charset="-78"/>
            </a:endParaRPr>
          </a:p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1143000"/>
          </a:xfrm>
        </p:spPr>
        <p:txBody>
          <a:bodyPr>
            <a:normAutofit fontScale="90000"/>
          </a:bodyPr>
          <a:lstStyle/>
          <a:p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وضعیت نظام پرداخت در برنامه پزشک خانواده</a:t>
            </a:r>
            <a:endParaRPr lang="fa-IR" dirty="0">
              <a:solidFill>
                <a:srgbClr val="FF0000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131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نظام پرداخت عملکردی </a:t>
            </a:r>
            <a:endParaRPr lang="en-US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>
              <a:lnSpc>
                <a:spcPct val="150000"/>
              </a:lnSpc>
            </a:pPr>
            <a:r>
              <a:rPr lang="fa-IR" dirty="0" smtClean="0">
                <a:cs typeface="B Nazanin" panose="00000400000000000000" pitchFamily="2" charset="-78"/>
              </a:rPr>
              <a:t>دریافتی فرد شامل حقوق و </a:t>
            </a:r>
            <a:r>
              <a:rPr lang="fa-IR" dirty="0" err="1" smtClean="0">
                <a:cs typeface="B Nazanin" panose="00000400000000000000" pitchFamily="2" charset="-78"/>
              </a:rPr>
              <a:t>کارانه</a:t>
            </a:r>
            <a:r>
              <a:rPr lang="fa-IR" dirty="0" smtClean="0">
                <a:cs typeface="B Nazanin" panose="00000400000000000000" pitchFamily="2" charset="-78"/>
              </a:rPr>
              <a:t> می باشد.</a:t>
            </a:r>
          </a:p>
          <a:p>
            <a:pPr>
              <a:lnSpc>
                <a:spcPct val="150000"/>
              </a:lnSpc>
            </a:pPr>
            <a:r>
              <a:rPr lang="fa-IR" dirty="0" smtClean="0">
                <a:cs typeface="B Nazanin" panose="00000400000000000000" pitchFamily="2" charset="-78"/>
              </a:rPr>
              <a:t>حقوق (حکم کارگزینی)</a:t>
            </a:r>
          </a:p>
          <a:p>
            <a:pPr>
              <a:lnSpc>
                <a:spcPct val="150000"/>
              </a:lnSpc>
            </a:pPr>
            <a:r>
              <a:rPr lang="fa-IR" dirty="0" smtClean="0">
                <a:cs typeface="B Nazanin" panose="00000400000000000000" pitchFamily="2" charset="-78"/>
              </a:rPr>
              <a:t>کارانه </a:t>
            </a:r>
            <a:r>
              <a:rPr lang="en-US" dirty="0" smtClean="0">
                <a:cs typeface="B Nazanin" panose="00000400000000000000" pitchFamily="2" charset="-78"/>
              </a:rPr>
              <a:t>(</a:t>
            </a:r>
            <a:r>
              <a:rPr lang="en-US" dirty="0">
                <a:cs typeface="B Nazanin" panose="00000400000000000000" pitchFamily="2" charset="-78"/>
              </a:rPr>
              <a:t>adjusted per capita by performance</a:t>
            </a:r>
            <a:r>
              <a:rPr lang="en-US" dirty="0" smtClean="0">
                <a:cs typeface="B Nazanin" panose="00000400000000000000" pitchFamily="2" charset="-78"/>
              </a:rPr>
              <a:t>)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42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نحوه محاسبه کارانه</a:t>
            </a:r>
            <a:endParaRPr lang="fa-IR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92896"/>
          </a:xfrm>
        </p:spPr>
        <p:txBody>
          <a:bodyPr/>
          <a:lstStyle/>
          <a:p>
            <a:pPr>
              <a:buNone/>
            </a:pPr>
            <a:r>
              <a:rPr lang="fa-IR" dirty="0" smtClean="0">
                <a:cs typeface="B Davat" pitchFamily="2" charset="-78"/>
              </a:rPr>
              <a:t>کارانه = ارزش نهایی خدمت * ضریب عملکرد + حق بیتوته</a:t>
            </a:r>
            <a:endParaRPr lang="en-US" dirty="0" smtClean="0">
              <a:cs typeface="B Davat" pitchFamily="2" charset="-78"/>
            </a:endParaRPr>
          </a:p>
          <a:p>
            <a:pPr>
              <a:buNone/>
            </a:pPr>
            <a:r>
              <a:rPr lang="fa-IR" dirty="0" smtClean="0">
                <a:cs typeface="B Davat" pitchFamily="2" charset="-78"/>
              </a:rPr>
              <a:t>ارزش نهایی خدمت = کلیه خدمات قابل ثبت در سامانه * ارزش ریالی خدمت انجام شده (</a:t>
            </a:r>
            <a:r>
              <a:rPr lang="en-US" dirty="0" smtClean="0">
                <a:cs typeface="B Davat" pitchFamily="2" charset="-78"/>
              </a:rPr>
              <a:t>k </a:t>
            </a:r>
            <a:r>
              <a:rPr lang="fa-IR" dirty="0" smtClean="0">
                <a:cs typeface="B Davat" pitchFamily="2" charset="-78"/>
              </a:rPr>
              <a:t> نهایی)</a:t>
            </a:r>
          </a:p>
          <a:p>
            <a:endParaRPr lang="fa-IR" dirty="0" smtClean="0"/>
          </a:p>
          <a:p>
            <a:endParaRPr lang="fa-IR" dirty="0"/>
          </a:p>
        </p:txBody>
      </p:sp>
    </p:spTree>
    <p:extLst>
      <p:ext uri="{BB962C8B-B14F-4D97-AF65-F5344CB8AC3E}">
        <p14:creationId xmlns="" xmlns:p14="http://schemas.microsoft.com/office/powerpoint/2010/main" val="236317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تعرفه خدمات</a:t>
            </a:r>
            <a:endParaRPr lang="fa-IR" dirty="0">
              <a:solidFill>
                <a:srgbClr val="FF0000"/>
              </a:solidFill>
              <a:cs typeface="B Titr" pitchFamily="2" charset="-78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600200"/>
                <a:ext cx="9144000" cy="4997152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fa-IR" dirty="0" smtClean="0">
                    <a:cs typeface="B Davat" pitchFamily="2" charset="-78"/>
                  </a:rPr>
                  <a:t>مبلغ کارانه در سال 96 با </a:t>
                </a:r>
                <a:r>
                  <a:rPr lang="fa-IR" u="sng" dirty="0" smtClean="0">
                    <a:cs typeface="B Davat" pitchFamily="2" charset="-78"/>
                  </a:rPr>
                  <a:t>ضریب محرومیت یک </a:t>
                </a:r>
                <a:r>
                  <a:rPr lang="fa-IR" dirty="0" smtClean="0">
                    <a:cs typeface="B Davat" pitchFamily="2" charset="-78"/>
                  </a:rPr>
                  <a:t>: 4.571.600 تومان</a:t>
                </a:r>
              </a:p>
              <a:p>
                <a:r>
                  <a:rPr lang="fa-IR" sz="2900" dirty="0">
                    <a:cs typeface="B Davat" pitchFamily="2" charset="-78"/>
                  </a:rPr>
                  <a:t>مبلغ کارانه در سال </a:t>
                </a:r>
                <a:r>
                  <a:rPr lang="fa-IR" sz="2900" dirty="0" smtClean="0">
                    <a:cs typeface="B Davat" pitchFamily="2" charset="-78"/>
                  </a:rPr>
                  <a:t>97 </a:t>
                </a:r>
                <a:r>
                  <a:rPr lang="fa-IR" sz="2900" dirty="0">
                    <a:cs typeface="B Davat" pitchFamily="2" charset="-78"/>
                  </a:rPr>
                  <a:t>با ضریب محرومیت یک </a:t>
                </a:r>
                <a:r>
                  <a:rPr lang="fa-IR" sz="2900" dirty="0" smtClean="0">
                    <a:cs typeface="B Davat" pitchFamily="2" charset="-78"/>
                  </a:rPr>
                  <a:t>و افزایش نرخ تورم(8.3%): 4.951.000 تومان</a:t>
                </a:r>
              </a:p>
              <a:p>
                <a:r>
                  <a:rPr lang="fa-IR" sz="2900" dirty="0" smtClean="0">
                    <a:cs typeface="B Davat" pitchFamily="2" charset="-78"/>
                  </a:rPr>
                  <a:t>60% جهت خدمات مراقبتی (2.970.600 تومان)و 40% جهت ویزیت سرپایی(1.980.400 تومان)</a:t>
                </a:r>
                <a:endParaRPr lang="fa-IR" sz="2900" dirty="0">
                  <a:cs typeface="B Davat" pitchFamily="2" charset="-78"/>
                </a:endParaRPr>
              </a:p>
              <a:p>
                <a:r>
                  <a:rPr lang="fa-IR" dirty="0" smtClean="0">
                    <a:cs typeface="B Davat" pitchFamily="2" charset="-78"/>
                  </a:rPr>
                  <a:t>تعرفه خدمات مراقبتی مستقیم و ارجاعی پزشک خانواده معادل 391تومان</a:t>
                </a:r>
              </a:p>
              <a:p>
                <a:r>
                  <a:rPr lang="fa-IR" dirty="0" smtClean="0">
                    <a:cs typeface="B Davat" pitchFamily="2" charset="-78"/>
                  </a:rPr>
                  <a:t>(مثال: </a:t>
                </a:r>
                <a:r>
                  <a:rPr lang="fa-IR" dirty="0">
                    <a:cs typeface="B Davat" pitchFamily="2" charset="-78"/>
                  </a:rPr>
                  <a:t>2.970.600 </a:t>
                </a:r>
                <a:r>
                  <a:rPr lang="fa-IR" dirty="0" smtClean="0">
                    <a:cs typeface="B Davat" pitchFamily="2" charset="-78"/>
                  </a:rPr>
                  <a:t>تومان تقسیم بر 7586خدمت می شود 391تومان)</a:t>
                </a:r>
                <a:endParaRPr lang="fa-IR" dirty="0">
                  <a:cs typeface="B Davat" pitchFamily="2" charset="-78"/>
                </a:endParaRPr>
              </a:p>
              <a:p>
                <a:r>
                  <a:rPr lang="fa-IR" dirty="0" smtClean="0">
                    <a:cs typeface="B Davat" pitchFamily="2" charset="-78"/>
                  </a:rPr>
                  <a:t>تعرفه خدمات درمانی(ویزیت سرپایی) معادل 396تومان </a:t>
                </a:r>
              </a:p>
              <a:p>
                <a:pPr marL="0" indent="0">
                  <a:buNone/>
                </a:pPr>
                <a:r>
                  <a:rPr lang="fa-IR" dirty="0" smtClean="0">
                    <a:cs typeface="B Davat" pitchFamily="2" charset="-78"/>
                  </a:rPr>
                  <a:t>(لازم به ذکر که هر ویزیت معادل 10 خدمت در نظر گرفته شده است) </a:t>
                </a:r>
              </a:p>
              <a:p>
                <a:r>
                  <a:rPr lang="fa-IR" dirty="0">
                    <a:cs typeface="B Davat" pitchFamily="2" charset="-78"/>
                  </a:rPr>
                  <a:t>(مثال: 1.980.400 </a:t>
                </a:r>
                <a:r>
                  <a:rPr lang="fa-IR" dirty="0" smtClean="0">
                    <a:cs typeface="B Davat" pitchFamily="2" charset="-78"/>
                  </a:rPr>
                  <a:t>تومان </a:t>
                </a:r>
                <a:r>
                  <a:rPr lang="fa-IR" dirty="0">
                    <a:cs typeface="B Davat" pitchFamily="2" charset="-78"/>
                  </a:rPr>
                  <a:t>تقسیم بر </a:t>
                </a:r>
                <a:r>
                  <a:rPr lang="fa-IR" dirty="0" smtClean="0">
                    <a:cs typeface="B Davat" pitchFamily="2" charset="-78"/>
                  </a:rPr>
                  <a:t>5000خدمت </a:t>
                </a:r>
                <a:r>
                  <a:rPr lang="fa-IR" dirty="0">
                    <a:cs typeface="B Davat" pitchFamily="2" charset="-78"/>
                  </a:rPr>
                  <a:t>می شود </a:t>
                </a:r>
                <a:r>
                  <a:rPr lang="fa-IR" dirty="0" smtClean="0">
                    <a:cs typeface="B Davat" pitchFamily="2" charset="-78"/>
                  </a:rPr>
                  <a:t>396تومان)</a:t>
                </a:r>
                <a:endParaRPr lang="fa-IR" dirty="0">
                  <a:cs typeface="B Davat" pitchFamily="2" charset="-78"/>
                </a:endParaRPr>
              </a:p>
              <a:p>
                <a:r>
                  <a:rPr lang="fa-IR" dirty="0" smtClean="0">
                    <a:cs typeface="B Davat" pitchFamily="2" charset="-78"/>
                  </a:rPr>
                  <a:t>به طور متوسط ارزش خدمت ثبت شده در سامانه (</a:t>
                </a:r>
                <a:r>
                  <a:rPr lang="en-US" dirty="0" smtClean="0">
                    <a:cs typeface="B Davat" pitchFamily="2" charset="-78"/>
                  </a:rPr>
                  <a:t>k</a:t>
                </a:r>
                <a:r>
                  <a:rPr lang="fa-IR" dirty="0" smtClean="0">
                    <a:cs typeface="B Davat" pitchFamily="2" charset="-78"/>
                  </a:rPr>
                  <a:t>پایه )معادل 395 تومان  می باشد.</a:t>
                </a:r>
              </a:p>
              <a:p>
                <a:r>
                  <a:rPr lang="fa-IR" dirty="0" smtClean="0">
                    <a:cs typeface="B Davat" pitchFamily="2" charset="-78"/>
                  </a:rPr>
                  <a:t>لازم به ذکر است سنوات (ماندگاری ) و ضریب محرومیت در </a:t>
                </a:r>
                <a:r>
                  <a:rPr lang="en-US" dirty="0" smtClean="0">
                    <a:cs typeface="B Davat" pitchFamily="2" charset="-78"/>
                  </a:rPr>
                  <a:t>k</a:t>
                </a:r>
                <a:r>
                  <a:rPr lang="fa-IR" dirty="0" smtClean="0">
                    <a:cs typeface="B Davat" pitchFamily="2" charset="-78"/>
                  </a:rPr>
                  <a:t>نقش دارد .</a:t>
                </a:r>
              </a:p>
              <a:p>
                <a:pPr marL="0" indent="0" algn="l" rtl="0">
                  <a:buNone/>
                </a:pPr>
                <a:r>
                  <a:rPr lang="fa-IR" sz="2600" dirty="0" smtClean="0">
                    <a:cs typeface="B Davat" pitchFamily="2" charset="-78"/>
                  </a:rPr>
                  <a:t>نهایی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i="1">
                        <a:latin typeface="Cambria Math" panose="02040503050406030204" pitchFamily="18" charset="0"/>
                        <a:cs typeface="B Davat" pitchFamily="2" charset="-78"/>
                      </a:rPr>
                      <m:t>K</m:t>
                    </m:r>
                    <m:r>
                      <a:rPr lang="en-US" sz="2600" i="1" smtClean="0">
                        <a:latin typeface="Cambria Math" panose="02040503050406030204" pitchFamily="18" charset="0"/>
                        <a:cs typeface="B Davat" pitchFamily="2" charset="-78"/>
                      </a:rPr>
                      <m:t>=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B Davat" pitchFamily="2" charset="-78"/>
                      </a:rPr>
                      <m:t>[</m:t>
                    </m:r>
                    <m:r>
                      <a:rPr lang="fa-IR" sz="2600" b="0" i="1" smtClean="0">
                        <a:latin typeface="Cambria Math" panose="02040503050406030204" pitchFamily="18" charset="0"/>
                        <a:cs typeface="B Davat" pitchFamily="2" charset="-78"/>
                      </a:rPr>
                      <m:t>پایه</m:t>
                    </m:r>
                  </m:oMath>
                </a14:m>
                <a:r>
                  <a:rPr lang="en-US" sz="2600" dirty="0" smtClean="0">
                    <a:cs typeface="B Davat" pitchFamily="2" charset="-78"/>
                  </a:rPr>
                  <a:t>K+</a:t>
                </a:r>
                <a:r>
                  <a:rPr lang="en-US" sz="2600" dirty="0">
                    <a:cs typeface="B Davat" pitchFamily="2" charset="-78"/>
                  </a:rPr>
                  <a:t>(</a:t>
                </a:r>
                <a:r>
                  <a:rPr lang="en-US" sz="2600" dirty="0" smtClean="0">
                    <a:cs typeface="B Davat" pitchFamily="2" charset="-78"/>
                  </a:rPr>
                  <a:t>(</a:t>
                </a:r>
                <a:r>
                  <a:rPr lang="fa-IR" sz="2600" dirty="0" smtClean="0">
                    <a:cs typeface="B Davat" pitchFamily="2" charset="-78"/>
                  </a:rPr>
                  <a:t>1-ضریب محرومیت</a:t>
                </a:r>
                <a:r>
                  <a:rPr lang="en-US" sz="2600" dirty="0" smtClean="0">
                    <a:cs typeface="B Davat" pitchFamily="2" charset="-78"/>
                  </a:rPr>
                  <a:t>)</a:t>
                </a:r>
                <a:r>
                  <a:rPr lang="fa-IR" sz="2600" dirty="0" smtClean="0">
                    <a:cs typeface="B Davat" pitchFamily="2" charset="-78"/>
                  </a:rPr>
                  <a:t> 495*</a:t>
                </a:r>
                <a:r>
                  <a:rPr lang="en-US" sz="2600" dirty="0" smtClean="0">
                    <a:cs typeface="B Davat" pitchFamily="2" charset="-78"/>
                  </a:rPr>
                  <a:t>)]</a:t>
                </a:r>
                <a:r>
                  <a:rPr lang="fa-IR" sz="2600" dirty="0" smtClean="0">
                    <a:cs typeface="B Davat" pitchFamily="2" charset="-78"/>
                  </a:rPr>
                  <a:t>+</a:t>
                </a:r>
                <a:r>
                  <a:rPr lang="en-US" sz="2600" dirty="0" smtClean="0">
                    <a:cs typeface="B Davat" pitchFamily="2" charset="-78"/>
                  </a:rPr>
                  <a:t>[(</a:t>
                </a:r>
                <a:r>
                  <a:rPr lang="fa-IR" sz="2600" dirty="0">
                    <a:cs typeface="B Davat" pitchFamily="2" charset="-78"/>
                  </a:rPr>
                  <a:t>1-ماندگاری</a:t>
                </a:r>
                <a:r>
                  <a:rPr lang="en-US" sz="2600" dirty="0" smtClean="0">
                    <a:cs typeface="B Davat" pitchFamily="2" charset="-78"/>
                  </a:rPr>
                  <a:t>)*(</a:t>
                </a:r>
                <a:r>
                  <a:rPr lang="fa-IR" sz="2600" dirty="0">
                    <a:cs typeface="B Davat" pitchFamily="2" charset="-78"/>
                  </a:rPr>
                  <a:t>1-ضریب محرومیت</a:t>
                </a:r>
                <a:r>
                  <a:rPr lang="en-US" sz="2600" dirty="0" smtClean="0">
                    <a:cs typeface="B Davat" pitchFamily="2" charset="-78"/>
                  </a:rPr>
                  <a:t>)*(</a:t>
                </a:r>
                <a:r>
                  <a:rPr lang="fa-IR" sz="2600" dirty="0" smtClean="0">
                    <a:cs typeface="B Davat" pitchFamily="2" charset="-78"/>
                  </a:rPr>
                  <a:t>2.5%</a:t>
                </a:r>
                <a14:m>
                  <m:oMath xmlns:m="http://schemas.openxmlformats.org/officeDocument/2006/math">
                    <m:r>
                      <a:rPr lang="fa-IR" sz="2600" i="1">
                        <a:latin typeface="Cambria Math" panose="02040503050406030204" pitchFamily="18" charset="0"/>
                        <a:cs typeface="B Davat" pitchFamily="2" charset="-78"/>
                      </a:rPr>
                      <m:t>پایه</m:t>
                    </m:r>
                  </m:oMath>
                </a14:m>
                <a:r>
                  <a:rPr lang="en-US" sz="2600" dirty="0">
                    <a:cs typeface="B Davat" pitchFamily="2" charset="-78"/>
                  </a:rPr>
                  <a:t>K</a:t>
                </a:r>
                <a:r>
                  <a:rPr lang="en-US" sz="2600" dirty="0" smtClean="0">
                    <a:cs typeface="B Davat" pitchFamily="2" charset="-78"/>
                  </a:rPr>
                  <a:t>)]</a:t>
                </a:r>
                <a:endParaRPr lang="fa-IR" sz="2600" dirty="0" smtClean="0">
                  <a:cs typeface="B Davat" pitchFamily="2" charset="-78"/>
                </a:endParaRPr>
              </a:p>
              <a:p>
                <a:endParaRPr lang="fa-IR" dirty="0" smtClean="0"/>
              </a:p>
              <a:p>
                <a:endParaRPr lang="fa-I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600200"/>
                <a:ext cx="9144000" cy="4997152"/>
              </a:xfrm>
              <a:blipFill rotWithShape="0">
                <a:blip r:embed="rId2"/>
                <a:stretch>
                  <a:fillRect l="-933" t="-2930" r="-1267" b="-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50684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dirty="0" smtClean="0">
                <a:solidFill>
                  <a:srgbClr val="FF0000"/>
                </a:solidFill>
                <a:cs typeface="B Titr" panose="00000700000000000000" pitchFamily="2" charset="-78"/>
              </a:rPr>
              <a:t>ارزش ریالی خدمات در پرداخت مبتنی بر عملکرد ورژن19</a:t>
            </a:r>
            <a:endParaRPr lang="en-US" sz="30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800" dirty="0" smtClean="0">
                <a:cs typeface="B Titr" panose="00000700000000000000" pitchFamily="2" charset="-78"/>
              </a:rPr>
              <a:t>ضریب پایه پزشک معادل 8150 ریال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800" dirty="0" smtClean="0">
                <a:cs typeface="B Titr" panose="00000700000000000000" pitchFamily="2" charset="-78"/>
              </a:rPr>
              <a:t>ضریب پایه ماما معادل 915 ریال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800" dirty="0" smtClean="0">
                <a:cs typeface="B Titr" panose="00000700000000000000" pitchFamily="2" charset="-78"/>
              </a:rPr>
              <a:t>ضریب پایه دندانپزشک معادل 10000 ریال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800" dirty="0" smtClean="0">
                <a:cs typeface="B Titr" panose="00000700000000000000" pitchFamily="2" charset="-78"/>
              </a:rPr>
              <a:t>ضریب پایه بهداشتکار دهان و دهان معادل 5000 ریال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800" dirty="0" smtClean="0">
                <a:cs typeface="B Titr" panose="00000700000000000000" pitchFamily="2" charset="-78"/>
              </a:rPr>
              <a:t>ضریب پایه دستیار دندانپزشکی (مراقب سلامت دهان) معادل 2500 ریال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sz="28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134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ضریب عملکرد </a:t>
            </a:r>
            <a:endParaRPr lang="en-US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>
                <a:cs typeface="B Nazanin" panose="00000400000000000000" pitchFamily="2" charset="-78"/>
              </a:rPr>
              <a:t>طبق سنوات قبل فقط </a:t>
            </a:r>
          </a:p>
          <a:p>
            <a:r>
              <a:rPr lang="fa-IR" dirty="0" smtClean="0">
                <a:cs typeface="B Nazanin" panose="00000400000000000000" pitchFamily="2" charset="-78"/>
              </a:rPr>
              <a:t>80% علی </a:t>
            </a:r>
            <a:r>
              <a:rPr lang="fa-IR" dirty="0" err="1" smtClean="0">
                <a:cs typeface="B Nazanin" panose="00000400000000000000" pitchFamily="2" charset="-78"/>
              </a:rPr>
              <a:t>الحساب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</a:p>
          <a:p>
            <a:r>
              <a:rPr lang="fa-IR" dirty="0" smtClean="0">
                <a:cs typeface="B Nazanin" panose="00000400000000000000" pitchFamily="2" charset="-78"/>
              </a:rPr>
              <a:t>20% قطعی سه ماهه بر اساس چک لیست پایش 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763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بیتوته </a:t>
            </a:r>
            <a:endParaRPr lang="en-US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b="1" dirty="0" smtClean="0">
                <a:cs typeface="B Nazanin" panose="00000400000000000000" pitchFamily="2" charset="-78"/>
              </a:rPr>
              <a:t>طبق روال قبل </a:t>
            </a:r>
          </a:p>
          <a:p>
            <a:r>
              <a:rPr lang="fa-IR" b="1" dirty="0" smtClean="0">
                <a:cs typeface="B Nazanin" panose="00000400000000000000" pitchFamily="2" charset="-78"/>
              </a:rPr>
              <a:t>با افزایش نرخ تورم</a:t>
            </a:r>
            <a:endParaRPr lang="en-US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780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1306</TotalTime>
  <Words>377</Words>
  <Application>Microsoft Office PowerPoint</Application>
  <PresentationFormat>On-screen Show (4:3)</PresentationFormat>
  <Paragraphs>50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برنامه پزشک خانواده روستایی در سال 1397  </vt:lpstr>
      <vt:lpstr>اصلاح نظام پرداخت</vt:lpstr>
      <vt:lpstr>وضعیت نظام پرداخت در برنامه پزشک خانواده</vt:lpstr>
      <vt:lpstr>نظام پرداخت عملکردی </vt:lpstr>
      <vt:lpstr>نحوه محاسبه کارانه</vt:lpstr>
      <vt:lpstr>تعرفه خدمات</vt:lpstr>
      <vt:lpstr>ارزش ریالی خدمات در پرداخت مبتنی بر عملکرد ورژن19</vt:lpstr>
      <vt:lpstr>ضریب عملکرد </vt:lpstr>
      <vt:lpstr>بیتوته </vt:lpstr>
      <vt:lpstr>Slide 10</vt:lpstr>
      <vt:lpstr>تعداد ویزیت روزانه (به ازای 2500 نفر) </vt:lpstr>
      <vt:lpstr>Slide 12</vt:lpstr>
      <vt:lpstr>Slide 13</vt:lpstr>
      <vt:lpstr>فرمول کارانه پزشک خانواده در برنامه پزشک خانواده و بیمه روستایی :</vt:lpstr>
      <vt:lpstr>Slide 15</vt:lpstr>
      <vt:lpstr>Slide 16</vt:lpstr>
      <vt:lpstr>ضریب ماندگاری مثل پزشک   حق بیتوته : </vt:lpstr>
      <vt:lpstr>Slide 18</vt:lpstr>
      <vt:lpstr>محاسبه حقوق ماما </vt:lpstr>
      <vt:lpstr>حقوق دندانپزشک </vt:lpstr>
      <vt:lpstr>Slide 21</vt:lpstr>
      <vt:lpstr>Slide 22</vt:lpstr>
      <vt:lpstr>محاسبه حقوق دندانپزشک </vt:lpstr>
    </vt:vector>
  </TitlesOfParts>
  <Company>ComtaQ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b.farrokhi</dc:creator>
  <cp:lastModifiedBy>MRT</cp:lastModifiedBy>
  <cp:revision>127</cp:revision>
  <dcterms:created xsi:type="dcterms:W3CDTF">2016-09-03T06:11:48Z</dcterms:created>
  <dcterms:modified xsi:type="dcterms:W3CDTF">2019-01-16T01:03:46Z</dcterms:modified>
</cp:coreProperties>
</file>